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6" r:id="rId8"/>
    <p:sldId id="267" r:id="rId9"/>
    <p:sldId id="262" r:id="rId10"/>
    <p:sldId id="263" r:id="rId11"/>
    <p:sldId id="264" r:id="rId1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2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5DAE09-0387-46C4-BCB0-895D5F5A5D70}" type="datetimeFigureOut">
              <a:rPr lang="es-MX" smtClean="0"/>
              <a:t>17/06/2015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D8D3E1-9C16-476F-9AC4-496707DE0D2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681474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D8D3E1-9C16-476F-9AC4-496707DE0D2A}" type="slidenum">
              <a:rPr lang="es-MX" smtClean="0"/>
              <a:t>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388894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1D9D7-F4F2-48BF-BC20-DF15CBD7E4B5}" type="datetimeFigureOut">
              <a:rPr lang="es-MX" smtClean="0"/>
              <a:t>17/06/2015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2E6A-1A02-4F6A-847A-5F691AC143E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88844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1D9D7-F4F2-48BF-BC20-DF15CBD7E4B5}" type="datetimeFigureOut">
              <a:rPr lang="es-MX" smtClean="0"/>
              <a:t>17/06/2015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2E6A-1A02-4F6A-847A-5F691AC143E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159641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1D9D7-F4F2-48BF-BC20-DF15CBD7E4B5}" type="datetimeFigureOut">
              <a:rPr lang="es-MX" smtClean="0"/>
              <a:t>17/06/2015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2E6A-1A02-4F6A-847A-5F691AC143E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853225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1D9D7-F4F2-48BF-BC20-DF15CBD7E4B5}" type="datetimeFigureOut">
              <a:rPr lang="es-MX" smtClean="0"/>
              <a:t>17/06/2015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2E6A-1A02-4F6A-847A-5F691AC143E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73516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1D9D7-F4F2-48BF-BC20-DF15CBD7E4B5}" type="datetimeFigureOut">
              <a:rPr lang="es-MX" smtClean="0"/>
              <a:t>17/06/2015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2E6A-1A02-4F6A-847A-5F691AC143E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187832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1D9D7-F4F2-48BF-BC20-DF15CBD7E4B5}" type="datetimeFigureOut">
              <a:rPr lang="es-MX" smtClean="0"/>
              <a:t>17/06/2015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2E6A-1A02-4F6A-847A-5F691AC143E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352147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1D9D7-F4F2-48BF-BC20-DF15CBD7E4B5}" type="datetimeFigureOut">
              <a:rPr lang="es-MX" smtClean="0"/>
              <a:t>17/06/2015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2E6A-1A02-4F6A-847A-5F691AC143E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147880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1D9D7-F4F2-48BF-BC20-DF15CBD7E4B5}" type="datetimeFigureOut">
              <a:rPr lang="es-MX" smtClean="0"/>
              <a:t>17/06/2015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2E6A-1A02-4F6A-847A-5F691AC143E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77195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1D9D7-F4F2-48BF-BC20-DF15CBD7E4B5}" type="datetimeFigureOut">
              <a:rPr lang="es-MX" smtClean="0"/>
              <a:t>17/06/2015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2E6A-1A02-4F6A-847A-5F691AC143E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70506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1D9D7-F4F2-48BF-BC20-DF15CBD7E4B5}" type="datetimeFigureOut">
              <a:rPr lang="es-MX" smtClean="0"/>
              <a:t>17/06/2015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2E6A-1A02-4F6A-847A-5F691AC143E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26125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1D9D7-F4F2-48BF-BC20-DF15CBD7E4B5}" type="datetimeFigureOut">
              <a:rPr lang="es-MX" smtClean="0"/>
              <a:t>17/06/2015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2E6A-1A02-4F6A-847A-5F691AC143E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38681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01D9D7-F4F2-48BF-BC20-DF15CBD7E4B5}" type="datetimeFigureOut">
              <a:rPr lang="es-MX" smtClean="0"/>
              <a:t>17/06/2015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AB2E6A-1A02-4F6A-847A-5F691AC143E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40309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slide" Target="slide2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slide" Target="slide5.xml"/><Relationship Id="rId5" Type="http://schemas.openxmlformats.org/officeDocument/2006/relationships/slide" Target="slide4.xml"/><Relationship Id="rId4" Type="http://schemas.openxmlformats.org/officeDocument/2006/relationships/slide" Target="slide3.xml"/><Relationship Id="rId9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slide" Target="slide9.xml"/><Relationship Id="rId1" Type="http://schemas.openxmlformats.org/officeDocument/2006/relationships/slideLayout" Target="../slideLayouts/slideLayout2.xml"/><Relationship Id="rId5" Type="http://schemas.openxmlformats.org/officeDocument/2006/relationships/slide" Target="slide6.xml"/><Relationship Id="rId4" Type="http://schemas.openxmlformats.org/officeDocument/2006/relationships/slide" Target="slide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3203848" y="116632"/>
            <a:ext cx="5832648" cy="15121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9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         ABP</a:t>
            </a:r>
            <a:endParaRPr lang="es-MX" sz="9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0" y="116632"/>
            <a:ext cx="3131840" cy="6741368"/>
          </a:xfrm>
          <a:prstGeom prst="rect">
            <a:avLst/>
          </a:prstGeom>
          <a:ln w="76200"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" name="5 Rectángulo"/>
          <p:cNvSpPr/>
          <p:nvPr/>
        </p:nvSpPr>
        <p:spPr>
          <a:xfrm>
            <a:off x="251520" y="260648"/>
            <a:ext cx="2664296" cy="540060"/>
          </a:xfrm>
          <a:prstGeom prst="rect">
            <a:avLst/>
          </a:prstGeom>
          <a:solidFill>
            <a:srgbClr val="FF0000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800" b="1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othic Std B" pitchFamily="34" charset="-128"/>
                <a:ea typeface="Adobe Gothic Std B" pitchFamily="34" charset="-128"/>
              </a:rPr>
              <a:t>Menú</a:t>
            </a:r>
            <a:endParaRPr lang="es-MX" sz="2800" b="1" dirty="0"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obe Gothic Std B" pitchFamily="34" charset="-128"/>
              <a:ea typeface="Adobe Gothic Std B" pitchFamily="34" charset="-128"/>
            </a:endParaRPr>
          </a:p>
        </p:txBody>
      </p:sp>
      <p:sp>
        <p:nvSpPr>
          <p:cNvPr id="7" name="6 Rectángulo">
            <a:hlinkClick r:id="rId3" action="ppaction://hlinksldjump"/>
          </p:cNvPr>
          <p:cNvSpPr/>
          <p:nvPr/>
        </p:nvSpPr>
        <p:spPr>
          <a:xfrm>
            <a:off x="251520" y="2564904"/>
            <a:ext cx="2664296" cy="540060"/>
          </a:xfrm>
          <a:prstGeom prst="rect">
            <a:avLst/>
          </a:prstGeom>
          <a:solidFill>
            <a:srgbClr val="FF0000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¿Qué es el ABP?</a:t>
            </a:r>
            <a:endParaRPr lang="es-MX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8" name="7 Rectángulo">
            <a:hlinkClick r:id="rId4" action="ppaction://hlinksldjump"/>
          </p:cNvPr>
          <p:cNvSpPr/>
          <p:nvPr/>
        </p:nvSpPr>
        <p:spPr>
          <a:xfrm>
            <a:off x="251520" y="3338990"/>
            <a:ext cx="2664296" cy="540060"/>
          </a:xfrm>
          <a:prstGeom prst="rect">
            <a:avLst/>
          </a:prstGeom>
          <a:solidFill>
            <a:srgbClr val="FF0000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Características del ABP</a:t>
            </a:r>
          </a:p>
        </p:txBody>
      </p:sp>
      <p:sp>
        <p:nvSpPr>
          <p:cNvPr id="9" name="8 Rectángulo">
            <a:hlinkClick r:id="rId5" action="ppaction://hlinksldjump"/>
          </p:cNvPr>
          <p:cNvSpPr/>
          <p:nvPr/>
        </p:nvSpPr>
        <p:spPr>
          <a:xfrm>
            <a:off x="236444" y="4014065"/>
            <a:ext cx="2664296" cy="540060"/>
          </a:xfrm>
          <a:prstGeom prst="rect">
            <a:avLst/>
          </a:prstGeom>
          <a:solidFill>
            <a:srgbClr val="FF0000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Estrategia</a:t>
            </a:r>
            <a:r>
              <a:rPr lang="es-MX" dirty="0" smtClean="0"/>
              <a:t> </a:t>
            </a:r>
            <a:endParaRPr lang="es-MX" dirty="0"/>
          </a:p>
        </p:txBody>
      </p:sp>
      <p:sp>
        <p:nvSpPr>
          <p:cNvPr id="10" name="9 Rectángulo">
            <a:hlinkClick r:id="rId6" action="ppaction://hlinksldjump"/>
          </p:cNvPr>
          <p:cNvSpPr/>
          <p:nvPr/>
        </p:nvSpPr>
        <p:spPr>
          <a:xfrm>
            <a:off x="235019" y="4725144"/>
            <a:ext cx="2664296" cy="540060"/>
          </a:xfrm>
          <a:prstGeom prst="rect">
            <a:avLst/>
          </a:prstGeom>
          <a:solidFill>
            <a:srgbClr val="FF0000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Aplicación</a:t>
            </a:r>
            <a:r>
              <a:rPr lang="es-MX" dirty="0" smtClean="0"/>
              <a:t> </a:t>
            </a:r>
            <a:endParaRPr lang="es-MX" dirty="0"/>
          </a:p>
        </p:txBody>
      </p:sp>
      <p:sp>
        <p:nvSpPr>
          <p:cNvPr id="14" name="13 Flecha abajo"/>
          <p:cNvSpPr/>
          <p:nvPr/>
        </p:nvSpPr>
        <p:spPr>
          <a:xfrm>
            <a:off x="827584" y="985900"/>
            <a:ext cx="1512167" cy="1362980"/>
          </a:xfrm>
          <a:prstGeom prst="downArrow">
            <a:avLst/>
          </a:prstGeom>
          <a:solidFill>
            <a:srgbClr val="FFFF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5" name="14 CuadroTexto"/>
          <p:cNvSpPr txBox="1"/>
          <p:nvPr/>
        </p:nvSpPr>
        <p:spPr>
          <a:xfrm>
            <a:off x="3203848" y="73397"/>
            <a:ext cx="44476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b="1" dirty="0" smtClean="0"/>
              <a:t>Estrategia de aprendizaje  basada en el; </a:t>
            </a:r>
            <a:endParaRPr lang="es-MX" sz="2000" b="1" dirty="0"/>
          </a:p>
        </p:txBody>
      </p:sp>
      <p:pic>
        <p:nvPicPr>
          <p:cNvPr id="1026" name="Picture 2" descr="C:\Users\juan\Documents\escuela normal\2 SEMESTRE\documentos\LOGOTIPO DE LA ESCUELA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0842" y="404665"/>
            <a:ext cx="1171158" cy="126015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juan\Documents\escuela normal\2 SEMESTRE\imagenes\m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0842" y="1970838"/>
            <a:ext cx="5491638" cy="46265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juan\Documents\escuela normal\2 SEMESTRE\imagenes\bv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019" y="5373216"/>
            <a:ext cx="2680797" cy="136815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87506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ortar rectángulo de esquina sencilla"/>
          <p:cNvSpPr/>
          <p:nvPr/>
        </p:nvSpPr>
        <p:spPr>
          <a:xfrm>
            <a:off x="971600" y="260648"/>
            <a:ext cx="7534264" cy="1224136"/>
          </a:xfrm>
          <a:prstGeom prst="snip1Rect">
            <a:avLst/>
          </a:prstGeom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2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Definir un propósito </a:t>
            </a:r>
          </a:p>
        </p:txBody>
      </p:sp>
      <p:sp>
        <p:nvSpPr>
          <p:cNvPr id="5" name="4 Proceso alternativo"/>
          <p:cNvSpPr/>
          <p:nvPr/>
        </p:nvSpPr>
        <p:spPr>
          <a:xfrm>
            <a:off x="467544" y="1844824"/>
            <a:ext cx="7344816" cy="3744416"/>
          </a:xfrm>
          <a:prstGeom prst="flowChartAlternateProcess">
            <a:avLst/>
          </a:prstGeom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es-MX" sz="2800" b="1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Enfrentarlo  a una problemática real  para  que le  de solución de forma autónoma </a:t>
            </a:r>
          </a:p>
          <a:p>
            <a:endParaRPr lang="es-MX" sz="2800" b="1" dirty="0" smtClean="0">
              <a:solidFill>
                <a:schemeClr val="tx1"/>
              </a:solidFill>
              <a:latin typeface="Arial Rounded MT Bold" panose="020F070403050403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s-MX" sz="2800" b="1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Manipulación de dinero</a:t>
            </a:r>
            <a:endParaRPr lang="es-MX" sz="2800" b="1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6" name="5 Botón de acción: Comienzo">
            <a:hlinkClick r:id="rId2" action="ppaction://hlinksldjump" highlightClick="1"/>
          </p:cNvPr>
          <p:cNvSpPr/>
          <p:nvPr/>
        </p:nvSpPr>
        <p:spPr>
          <a:xfrm>
            <a:off x="7092280" y="5833183"/>
            <a:ext cx="1944216" cy="1008112"/>
          </a:xfrm>
          <a:prstGeom prst="actionButtonBeginning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othic Std B" pitchFamily="34" charset="-128"/>
                <a:ea typeface="Adobe Gothic Std B" pitchFamily="34" charset="-128"/>
              </a:rPr>
              <a:t>Regresar</a:t>
            </a:r>
            <a:r>
              <a:rPr lang="es-MX" dirty="0" smtClean="0"/>
              <a:t> 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599281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Recortar rectángulo de esquina sencilla">
            <a:hlinkClick r:id="rId2" action="ppaction://hlinksldjump"/>
          </p:cNvPr>
          <p:cNvSpPr/>
          <p:nvPr/>
        </p:nvSpPr>
        <p:spPr>
          <a:xfrm>
            <a:off x="296468" y="260648"/>
            <a:ext cx="8758399" cy="1203679"/>
          </a:xfrm>
          <a:prstGeom prst="snip1Rect">
            <a:avLst/>
          </a:prstGeom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6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Establecer los documentos </a:t>
            </a:r>
          </a:p>
        </p:txBody>
      </p:sp>
      <p:sp>
        <p:nvSpPr>
          <p:cNvPr id="5" name="4 Botón de acción: Comienzo">
            <a:hlinkClick r:id="rId3" action="ppaction://hlinksldjump" highlightClick="1"/>
          </p:cNvPr>
          <p:cNvSpPr/>
          <p:nvPr/>
        </p:nvSpPr>
        <p:spPr>
          <a:xfrm>
            <a:off x="7092280" y="5733256"/>
            <a:ext cx="1944216" cy="1008112"/>
          </a:xfrm>
          <a:prstGeom prst="actionButtonBeginning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othic Std B" pitchFamily="34" charset="-128"/>
                <a:ea typeface="Adobe Gothic Std B" pitchFamily="34" charset="-128"/>
              </a:rPr>
              <a:t>Regresar</a:t>
            </a:r>
            <a:r>
              <a:rPr lang="es-MX" dirty="0" smtClean="0"/>
              <a:t> </a:t>
            </a:r>
            <a:endParaRPr lang="es-MX" dirty="0"/>
          </a:p>
        </p:txBody>
      </p:sp>
      <p:sp>
        <p:nvSpPr>
          <p:cNvPr id="7" name="6 Documento"/>
          <p:cNvSpPr/>
          <p:nvPr/>
        </p:nvSpPr>
        <p:spPr>
          <a:xfrm>
            <a:off x="395536" y="3140968"/>
            <a:ext cx="3960440" cy="1584176"/>
          </a:xfrm>
          <a:prstGeom prst="flowChartDocument">
            <a:avLst/>
          </a:prstGeom>
          <a:solidFill>
            <a:srgbClr val="FF0000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400" b="1" dirty="0" smtClean="0">
                <a:latin typeface="Adobe Gothic Std B" pitchFamily="34" charset="-128"/>
                <a:ea typeface="Adobe Gothic Std B" pitchFamily="34" charset="-128"/>
              </a:rPr>
              <a:t>Realizar compras de forma  colaborativa </a:t>
            </a:r>
            <a:endParaRPr lang="es-MX" sz="2400" b="1" dirty="0">
              <a:latin typeface="Adobe Gothic Std B" pitchFamily="34" charset="-128"/>
              <a:ea typeface="Adobe Gothic Std B" pitchFamily="34" charset="-128"/>
            </a:endParaRPr>
          </a:p>
        </p:txBody>
      </p:sp>
      <p:sp>
        <p:nvSpPr>
          <p:cNvPr id="8" name="7 Documento"/>
          <p:cNvSpPr/>
          <p:nvPr/>
        </p:nvSpPr>
        <p:spPr>
          <a:xfrm>
            <a:off x="4981574" y="1893493"/>
            <a:ext cx="3555452" cy="1584176"/>
          </a:xfrm>
          <a:prstGeom prst="flowChartDocument">
            <a:avLst/>
          </a:prstGeom>
          <a:solidFill>
            <a:srgbClr val="FFFF00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4000" b="1" dirty="0" smtClean="0">
                <a:solidFill>
                  <a:schemeClr val="tx1"/>
                </a:solidFill>
                <a:latin typeface="Adobe Gothic Std B" pitchFamily="34" charset="-128"/>
                <a:ea typeface="Adobe Gothic Std B" pitchFamily="34" charset="-128"/>
              </a:rPr>
              <a:t>Trabajo Binas</a:t>
            </a:r>
            <a:r>
              <a:rPr lang="es-MX" sz="1400" dirty="0" smtClean="0"/>
              <a:t> </a:t>
            </a:r>
            <a:endParaRPr lang="es-MX" sz="1400" dirty="0"/>
          </a:p>
        </p:txBody>
      </p:sp>
      <p:sp>
        <p:nvSpPr>
          <p:cNvPr id="9" name="8 Documento"/>
          <p:cNvSpPr/>
          <p:nvPr/>
        </p:nvSpPr>
        <p:spPr>
          <a:xfrm>
            <a:off x="3203848" y="5182376"/>
            <a:ext cx="3555452" cy="1584176"/>
          </a:xfrm>
          <a:prstGeom prst="flowChartDocument">
            <a:avLst/>
          </a:prstGeom>
          <a:solidFill>
            <a:schemeClr val="accent3">
              <a:lumMod val="75000"/>
            </a:schemeClr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400" b="1" dirty="0">
                <a:latin typeface="Adobe Gothic Std B" pitchFamily="34" charset="-128"/>
                <a:ea typeface="Adobe Gothic Std B" pitchFamily="34" charset="-128"/>
              </a:rPr>
              <a:t>Recursos/ hoja de actividades </a:t>
            </a:r>
          </a:p>
        </p:txBody>
      </p:sp>
      <p:sp>
        <p:nvSpPr>
          <p:cNvPr id="10" name="9 Flecha doblada"/>
          <p:cNvSpPr/>
          <p:nvPr/>
        </p:nvSpPr>
        <p:spPr>
          <a:xfrm rot="16200000" flipH="1">
            <a:off x="2663788" y="800708"/>
            <a:ext cx="936104" cy="3456384"/>
          </a:xfrm>
          <a:prstGeom prst="bentArrow">
            <a:avLst>
              <a:gd name="adj1" fmla="val 25000"/>
              <a:gd name="adj2" fmla="val 17304"/>
              <a:gd name="adj3" fmla="val 25000"/>
              <a:gd name="adj4" fmla="val 43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1" name="10 Flecha doblada"/>
          <p:cNvSpPr/>
          <p:nvPr/>
        </p:nvSpPr>
        <p:spPr>
          <a:xfrm rot="5400000">
            <a:off x="4680011" y="3537014"/>
            <a:ext cx="1368153" cy="1728192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0558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251520" y="116632"/>
            <a:ext cx="8784976" cy="15121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9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                ABP</a:t>
            </a:r>
            <a:endParaRPr lang="es-MX" sz="9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3203848" y="73397"/>
            <a:ext cx="44476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b="1" dirty="0" smtClean="0"/>
              <a:t>Estrategia de aprendizaje  basada en el; </a:t>
            </a:r>
            <a:endParaRPr lang="es-MX" sz="2000" b="1" dirty="0"/>
          </a:p>
        </p:txBody>
      </p:sp>
      <p:sp>
        <p:nvSpPr>
          <p:cNvPr id="6" name="5 CuadroTexto"/>
          <p:cNvSpPr txBox="1"/>
          <p:nvPr/>
        </p:nvSpPr>
        <p:spPr>
          <a:xfrm>
            <a:off x="395536" y="888918"/>
            <a:ext cx="45365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000" b="1" dirty="0" smtClean="0">
                <a:solidFill>
                  <a:srgbClr val="FFFF00"/>
                </a:solidFill>
                <a:latin typeface="Arial Rounded MT Bold" panose="020F0704030504030204" pitchFamily="34" charset="0"/>
              </a:rPr>
              <a:t>¿Qué es el ABP</a:t>
            </a:r>
            <a:r>
              <a:rPr lang="es-MX" sz="4000" b="1" dirty="0">
                <a:solidFill>
                  <a:srgbClr val="FFFF00"/>
                </a:solidFill>
                <a:latin typeface="Arial Rounded MT Bold" panose="020F0704030504030204" pitchFamily="34" charset="0"/>
              </a:rPr>
              <a:t>?</a:t>
            </a:r>
          </a:p>
        </p:txBody>
      </p:sp>
      <p:sp>
        <p:nvSpPr>
          <p:cNvPr id="7" name="6 Rectángulo"/>
          <p:cNvSpPr/>
          <p:nvPr/>
        </p:nvSpPr>
        <p:spPr>
          <a:xfrm>
            <a:off x="3203848" y="1916832"/>
            <a:ext cx="5832648" cy="4680520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MX" sz="2800" b="1" dirty="0" smtClean="0">
                <a:solidFill>
                  <a:schemeClr val="tx1"/>
                </a:solidFill>
                <a:latin typeface="Agency FB" panose="020B0503020202020204" pitchFamily="34" charset="0"/>
              </a:rPr>
              <a:t>Es aquella propuesta pedagógica  que se diseña y estructura con la intención de promover aprendizajes situados, experienciales y auténticos </a:t>
            </a:r>
            <a:r>
              <a:rPr lang="es-MX" sz="2800" b="1" dirty="0">
                <a:solidFill>
                  <a:schemeClr val="tx1"/>
                </a:solidFill>
                <a:latin typeface="Agency FB" panose="020B0503020202020204" pitchFamily="34" charset="0"/>
              </a:rPr>
              <a:t>a</a:t>
            </a:r>
            <a:r>
              <a:rPr lang="es-MX" sz="2800" b="1" dirty="0" smtClean="0">
                <a:solidFill>
                  <a:schemeClr val="tx1"/>
                </a:solidFill>
                <a:latin typeface="Agency FB" panose="020B0503020202020204" pitchFamily="34" charset="0"/>
              </a:rPr>
              <a:t> los alumnos, que les permitan desarrollar habilidades y competencias  muy similares  o iguales a las que encontraran en situaciones de la vida  cotidiana. </a:t>
            </a:r>
            <a:endParaRPr lang="es-MX" sz="2800" b="1" dirty="0">
              <a:solidFill>
                <a:schemeClr val="tx1"/>
              </a:solidFill>
              <a:latin typeface="Agency FB" panose="020B0503020202020204" pitchFamily="34" charset="0"/>
            </a:endParaRPr>
          </a:p>
        </p:txBody>
      </p:sp>
      <p:sp>
        <p:nvSpPr>
          <p:cNvPr id="8" name="7 Botón de acción: Inicio">
            <a:hlinkClick r:id="" action="ppaction://hlinkshowjump?jump=firstslide" highlightClick="1"/>
          </p:cNvPr>
          <p:cNvSpPr/>
          <p:nvPr/>
        </p:nvSpPr>
        <p:spPr>
          <a:xfrm>
            <a:off x="755576" y="5398221"/>
            <a:ext cx="1656184" cy="1152128"/>
          </a:xfrm>
          <a:prstGeom prst="actionButtonHome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" name="9 Flecha doblada hacia arriba"/>
          <p:cNvSpPr/>
          <p:nvPr/>
        </p:nvSpPr>
        <p:spPr>
          <a:xfrm rot="10800000">
            <a:off x="1035224" y="1988840"/>
            <a:ext cx="2168624" cy="3066644"/>
          </a:xfrm>
          <a:prstGeom prst="bentUpArrow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238101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Rectángulo"/>
          <p:cNvSpPr/>
          <p:nvPr/>
        </p:nvSpPr>
        <p:spPr>
          <a:xfrm>
            <a:off x="251520" y="116632"/>
            <a:ext cx="8784976" cy="15121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9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                ABP</a:t>
            </a:r>
            <a:endParaRPr lang="es-MX" sz="9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3203848" y="73397"/>
            <a:ext cx="44476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b="1" dirty="0" smtClean="0"/>
              <a:t>Estrategia de aprendizaje  basada en el; </a:t>
            </a:r>
            <a:endParaRPr lang="es-MX" sz="2000" b="1" dirty="0"/>
          </a:p>
        </p:txBody>
      </p:sp>
      <p:sp>
        <p:nvSpPr>
          <p:cNvPr id="6" name="5 CuadroTexto"/>
          <p:cNvSpPr txBox="1"/>
          <p:nvPr/>
        </p:nvSpPr>
        <p:spPr>
          <a:xfrm>
            <a:off x="395536" y="888918"/>
            <a:ext cx="45365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000" b="1" dirty="0" smtClean="0">
                <a:solidFill>
                  <a:srgbClr val="FFFF00"/>
                </a:solidFill>
                <a:latin typeface="Arial Rounded MT Bold" panose="020F0704030504030204" pitchFamily="34" charset="0"/>
              </a:rPr>
              <a:t>Características </a:t>
            </a:r>
            <a:endParaRPr lang="es-MX" sz="4000" b="1" dirty="0">
              <a:solidFill>
                <a:srgbClr val="FFFF0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7" name="6 Documento"/>
          <p:cNvSpPr/>
          <p:nvPr/>
        </p:nvSpPr>
        <p:spPr>
          <a:xfrm>
            <a:off x="251520" y="1916832"/>
            <a:ext cx="6336704" cy="4824536"/>
          </a:xfrm>
          <a:prstGeom prst="flowChartDocument">
            <a:avLst/>
          </a:prstGeom>
          <a:ln>
            <a:noFill/>
          </a:ln>
          <a:effectLst>
            <a:innerShdw blurRad="114300">
              <a:prstClr val="black"/>
            </a:inn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just">
              <a:buAutoNum type="alphaLcParenR"/>
            </a:pPr>
            <a:r>
              <a:rPr lang="es-MX" sz="2400" b="1" dirty="0" smtClean="0">
                <a:solidFill>
                  <a:schemeClr val="tx1"/>
                </a:solidFill>
              </a:rPr>
              <a:t>Organiza la propuesta de enseñanza  y aprendizaje  alrededor de problemas relevantes.</a:t>
            </a:r>
          </a:p>
          <a:p>
            <a:pPr marL="342900" indent="-342900" algn="just">
              <a:buAutoNum type="alphaLcParenR"/>
            </a:pPr>
            <a:r>
              <a:rPr lang="es-MX" sz="2400" b="1" dirty="0" smtClean="0">
                <a:solidFill>
                  <a:schemeClr val="tx1"/>
                </a:solidFill>
              </a:rPr>
              <a:t>Implica  que los alumnos  sean  los protagonistas  de las situaciones problemáticas  planteadas.</a:t>
            </a:r>
          </a:p>
          <a:p>
            <a:pPr marL="342900" indent="-342900" algn="just">
              <a:buAutoNum type="alphaLcParenR"/>
            </a:pPr>
            <a:r>
              <a:rPr lang="es-MX" sz="2400" b="1" dirty="0" smtClean="0">
                <a:solidFill>
                  <a:schemeClr val="tx1"/>
                </a:solidFill>
              </a:rPr>
              <a:t>Constituye  un entorno  pedagógico en el que los estudiantes realizan  una fuerte cantidad  de actividad cognitiva. </a:t>
            </a:r>
            <a:endParaRPr lang="es-MX" sz="2400" b="1" dirty="0">
              <a:solidFill>
                <a:schemeClr val="tx1"/>
              </a:solidFill>
            </a:endParaRPr>
          </a:p>
        </p:txBody>
      </p:sp>
      <p:sp>
        <p:nvSpPr>
          <p:cNvPr id="8" name="7 Botón de acción: Inicio">
            <a:hlinkClick r:id="" action="ppaction://hlinkshowjump?jump=firstslide" highlightClick="1"/>
          </p:cNvPr>
          <p:cNvSpPr/>
          <p:nvPr/>
        </p:nvSpPr>
        <p:spPr>
          <a:xfrm>
            <a:off x="7092280" y="5401166"/>
            <a:ext cx="1656184" cy="1152128"/>
          </a:xfrm>
          <a:prstGeom prst="actionButtonHome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" name="8 Flecha doblada"/>
          <p:cNvSpPr/>
          <p:nvPr/>
        </p:nvSpPr>
        <p:spPr>
          <a:xfrm rot="5400000">
            <a:off x="5868144" y="2708920"/>
            <a:ext cx="3312368" cy="1728192"/>
          </a:xfrm>
          <a:prstGeom prst="bentArrow">
            <a:avLst>
              <a:gd name="adj1" fmla="val 25000"/>
              <a:gd name="adj2" fmla="val 22801"/>
              <a:gd name="adj3" fmla="val 25000"/>
              <a:gd name="adj4" fmla="val 43750"/>
            </a:avLst>
          </a:prstGeom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6458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Rectángulo"/>
          <p:cNvSpPr/>
          <p:nvPr/>
        </p:nvSpPr>
        <p:spPr>
          <a:xfrm>
            <a:off x="251520" y="116632"/>
            <a:ext cx="8784976" cy="15121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9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                ABP</a:t>
            </a:r>
            <a:endParaRPr lang="es-MX" sz="9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3203848" y="73397"/>
            <a:ext cx="44476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b="1" dirty="0" smtClean="0"/>
              <a:t>Estrategia de aprendizaje  basada en el; </a:t>
            </a:r>
            <a:endParaRPr lang="es-MX" sz="2000" b="1" dirty="0"/>
          </a:p>
        </p:txBody>
      </p:sp>
      <p:sp>
        <p:nvSpPr>
          <p:cNvPr id="6" name="5 CuadroTexto"/>
          <p:cNvSpPr txBox="1"/>
          <p:nvPr/>
        </p:nvSpPr>
        <p:spPr>
          <a:xfrm>
            <a:off x="395536" y="888918"/>
            <a:ext cx="45365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000" b="1" dirty="0" smtClean="0">
                <a:solidFill>
                  <a:srgbClr val="FFFF00"/>
                </a:solidFill>
                <a:latin typeface="Arial Rounded MT Bold" panose="020F0704030504030204" pitchFamily="34" charset="0"/>
              </a:rPr>
              <a:t>Estrategia  </a:t>
            </a:r>
            <a:endParaRPr lang="es-MX" sz="4000" b="1" dirty="0">
              <a:solidFill>
                <a:srgbClr val="FFFF0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7" name="6 Redondear rectángulo de esquina diagonal"/>
          <p:cNvSpPr/>
          <p:nvPr/>
        </p:nvSpPr>
        <p:spPr>
          <a:xfrm>
            <a:off x="265998" y="1844824"/>
            <a:ext cx="6538250" cy="4896544"/>
          </a:xfrm>
          <a:prstGeom prst="round2Diag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MX" sz="3200" b="1" dirty="0" smtClean="0">
                <a:solidFill>
                  <a:schemeClr val="tx1"/>
                </a:solidFill>
                <a:latin typeface="Agency FB" panose="020B0503020202020204" pitchFamily="34" charset="0"/>
              </a:rPr>
              <a:t>Esta estrategia tiene como  propósito el promover en los alumnos  la capacidad de solucionar un problema  de manera autónoma siendo ellos los protagonistas y el docente  fungiendo como guía.  </a:t>
            </a:r>
            <a:endParaRPr lang="es-MX" sz="3200" b="1" dirty="0">
              <a:solidFill>
                <a:schemeClr val="tx1"/>
              </a:solidFill>
              <a:latin typeface="Agency FB" panose="020B0503020202020204" pitchFamily="34" charset="0"/>
            </a:endParaRPr>
          </a:p>
        </p:txBody>
      </p:sp>
      <p:sp>
        <p:nvSpPr>
          <p:cNvPr id="8" name="7 Botón de acción: Inicio">
            <a:hlinkClick r:id="" action="ppaction://hlinkshowjump?jump=firstslide" highlightClick="1"/>
          </p:cNvPr>
          <p:cNvSpPr/>
          <p:nvPr/>
        </p:nvSpPr>
        <p:spPr>
          <a:xfrm>
            <a:off x="7092280" y="5401166"/>
            <a:ext cx="1656184" cy="1152128"/>
          </a:xfrm>
          <a:prstGeom prst="actionButtonHome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" name="8 Flecha doblada hacia arriba"/>
          <p:cNvSpPr/>
          <p:nvPr/>
        </p:nvSpPr>
        <p:spPr>
          <a:xfrm flipV="1">
            <a:off x="6804248" y="1844824"/>
            <a:ext cx="1549304" cy="3384376"/>
          </a:xfrm>
          <a:prstGeom prst="bentUpArrow">
            <a:avLst>
              <a:gd name="adj1" fmla="val 25000"/>
              <a:gd name="adj2" fmla="val 20511"/>
              <a:gd name="adj3" fmla="val 25000"/>
            </a:avLst>
          </a:prstGeom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342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Rectángulo"/>
          <p:cNvSpPr/>
          <p:nvPr/>
        </p:nvSpPr>
        <p:spPr>
          <a:xfrm>
            <a:off x="251520" y="116632"/>
            <a:ext cx="8784976" cy="15121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9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                ABP</a:t>
            </a:r>
            <a:endParaRPr lang="es-MX" sz="9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3203848" y="73397"/>
            <a:ext cx="44476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b="1" dirty="0" smtClean="0"/>
              <a:t>Estrategia de aprendizaje  basada en el; </a:t>
            </a:r>
            <a:endParaRPr lang="es-MX" sz="2000" b="1" dirty="0"/>
          </a:p>
        </p:txBody>
      </p:sp>
      <p:sp>
        <p:nvSpPr>
          <p:cNvPr id="6" name="5 CuadroTexto"/>
          <p:cNvSpPr txBox="1"/>
          <p:nvPr/>
        </p:nvSpPr>
        <p:spPr>
          <a:xfrm>
            <a:off x="539552" y="888918"/>
            <a:ext cx="45365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000" b="1" dirty="0" smtClean="0">
                <a:solidFill>
                  <a:srgbClr val="FFFF00"/>
                </a:solidFill>
                <a:latin typeface="Arial Rounded MT Bold" panose="020F0704030504030204" pitchFamily="34" charset="0"/>
              </a:rPr>
              <a:t>Aplicación   </a:t>
            </a:r>
            <a:endParaRPr lang="es-MX" sz="4000" b="1" dirty="0">
              <a:solidFill>
                <a:srgbClr val="FFFF0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8" name="7 Recortar rectángulo de esquina sencilla"/>
          <p:cNvSpPr/>
          <p:nvPr/>
        </p:nvSpPr>
        <p:spPr>
          <a:xfrm>
            <a:off x="251520" y="1916832"/>
            <a:ext cx="4824536" cy="1065698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400" b="1" dirty="0" smtClean="0">
                <a:solidFill>
                  <a:schemeClr val="tx1"/>
                </a:solidFill>
                <a:latin typeface="Arial Rounded MT Bold" panose="020F0704030504030204" pitchFamily="34" charset="0"/>
                <a:ea typeface="Adobe Gothic Std B" pitchFamily="34" charset="-128"/>
              </a:rPr>
              <a:t>TEMA; </a:t>
            </a:r>
            <a:r>
              <a:rPr lang="es-MX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dobe Gothic Std B" pitchFamily="34" charset="-128"/>
              </a:rPr>
              <a:t>¿Quién juntó más dinero?</a:t>
            </a:r>
            <a:endParaRPr lang="es-MX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ea typeface="Adobe Gothic Std B" pitchFamily="34" charset="-128"/>
            </a:endParaRPr>
          </a:p>
        </p:txBody>
      </p:sp>
      <p:sp>
        <p:nvSpPr>
          <p:cNvPr id="9" name="8 Recortar rectángulo de esquina sencilla">
            <a:hlinkClick r:id="rId2" action="ppaction://hlinksldjump"/>
          </p:cNvPr>
          <p:cNvSpPr/>
          <p:nvPr/>
        </p:nvSpPr>
        <p:spPr>
          <a:xfrm>
            <a:off x="278096" y="3068960"/>
            <a:ext cx="6094104" cy="1087046"/>
          </a:xfrm>
          <a:prstGeom prst="snip1Rect">
            <a:avLst/>
          </a:prstGeom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400" dirty="0" smtClean="0">
                <a:solidFill>
                  <a:srgbClr val="002060"/>
                </a:solidFill>
                <a:latin typeface="Arial Rounded MT Bold" panose="020F0704030504030204" pitchFamily="34" charset="0"/>
              </a:rPr>
              <a:t>Ideas de hechos reales con importancia clave para su formación</a:t>
            </a:r>
            <a:endParaRPr lang="es-MX" sz="2400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10" name="9 Recortar rectángulo de esquina sencilla">
            <a:hlinkClick r:id="rId3" action="ppaction://hlinksldjump"/>
          </p:cNvPr>
          <p:cNvSpPr/>
          <p:nvPr/>
        </p:nvSpPr>
        <p:spPr>
          <a:xfrm>
            <a:off x="283388" y="4246628"/>
            <a:ext cx="7534264" cy="1224136"/>
          </a:xfrm>
          <a:prstGeom prst="snip1Rect">
            <a:avLst/>
          </a:prstGeom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4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Definir un propósito </a:t>
            </a:r>
          </a:p>
        </p:txBody>
      </p:sp>
      <p:sp>
        <p:nvSpPr>
          <p:cNvPr id="11" name="10 Recortar rectángulo de esquina sencilla">
            <a:hlinkClick r:id="rId4" action="ppaction://hlinksldjump"/>
          </p:cNvPr>
          <p:cNvSpPr/>
          <p:nvPr/>
        </p:nvSpPr>
        <p:spPr>
          <a:xfrm>
            <a:off x="278096" y="5589238"/>
            <a:ext cx="8758399" cy="1203679"/>
          </a:xfrm>
          <a:prstGeom prst="snip1Rect">
            <a:avLst/>
          </a:prstGeom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4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Establecer los documentos </a:t>
            </a:r>
          </a:p>
        </p:txBody>
      </p:sp>
      <p:sp>
        <p:nvSpPr>
          <p:cNvPr id="12" name="11 Flecha izquierda, derecha y arriba"/>
          <p:cNvSpPr/>
          <p:nvPr/>
        </p:nvSpPr>
        <p:spPr>
          <a:xfrm rot="16200000">
            <a:off x="6749988" y="2259124"/>
            <a:ext cx="2736304" cy="2051720"/>
          </a:xfrm>
          <a:prstGeom prst="leftRigh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3" name="12 Botón de acción: Inicio">
            <a:hlinkClick r:id="" action="ppaction://hlinkshowjump?jump=firstslide" highlightClick="1"/>
          </p:cNvPr>
          <p:cNvSpPr/>
          <p:nvPr/>
        </p:nvSpPr>
        <p:spPr>
          <a:xfrm>
            <a:off x="7812360" y="2604371"/>
            <a:ext cx="1331640" cy="1256677"/>
          </a:xfrm>
          <a:prstGeom prst="actionButtonHome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4" name="13 CuadroTexto"/>
          <p:cNvSpPr txBox="1"/>
          <p:nvPr/>
        </p:nvSpPr>
        <p:spPr>
          <a:xfrm>
            <a:off x="323528" y="273452"/>
            <a:ext cx="115212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8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othic Std B" pitchFamily="34" charset="-128"/>
                <a:ea typeface="Adobe Gothic Std B" pitchFamily="34" charset="-128"/>
              </a:rPr>
              <a:t>a)</a:t>
            </a:r>
            <a:endParaRPr lang="es-MX" sz="8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obe Gothic Std B" pitchFamily="34" charset="-128"/>
              <a:ea typeface="Adobe Gothic Std B" pitchFamily="34" charset="-128"/>
            </a:endParaRPr>
          </a:p>
        </p:txBody>
      </p:sp>
      <p:sp>
        <p:nvSpPr>
          <p:cNvPr id="15" name="14 Flecha abajo">
            <a:hlinkClick r:id="rId5" action="ppaction://hlinksldjump"/>
          </p:cNvPr>
          <p:cNvSpPr/>
          <p:nvPr/>
        </p:nvSpPr>
        <p:spPr>
          <a:xfrm>
            <a:off x="107504" y="4365105"/>
            <a:ext cx="2448272" cy="2492896"/>
          </a:xfrm>
          <a:prstGeom prst="downArrow">
            <a:avLst/>
          </a:prstGeom>
          <a:solidFill>
            <a:srgbClr val="FF0000"/>
          </a:solidFill>
          <a:ln w="762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6" name="15 CuadroTexto"/>
          <p:cNvSpPr txBox="1"/>
          <p:nvPr/>
        </p:nvSpPr>
        <p:spPr>
          <a:xfrm>
            <a:off x="755576" y="4809044"/>
            <a:ext cx="115212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othic Std B" pitchFamily="34" charset="-128"/>
                <a:ea typeface="Adobe Gothic Std B" pitchFamily="34" charset="-128"/>
              </a:rPr>
              <a:t>b</a:t>
            </a:r>
            <a:r>
              <a:rPr lang="es-MX" sz="8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othic Std B" pitchFamily="34" charset="-128"/>
                <a:ea typeface="Adobe Gothic Std B" pitchFamily="34" charset="-128"/>
              </a:rPr>
              <a:t>)</a:t>
            </a:r>
            <a:endParaRPr lang="es-MX" sz="8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obe Gothic Std B" pitchFamily="34" charset="-128"/>
              <a:ea typeface="Adobe Gothic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90285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lecha izquierda, derecha y arriba"/>
          <p:cNvSpPr/>
          <p:nvPr/>
        </p:nvSpPr>
        <p:spPr>
          <a:xfrm rot="16200000">
            <a:off x="6749988" y="2259124"/>
            <a:ext cx="2736304" cy="2051720"/>
          </a:xfrm>
          <a:prstGeom prst="leftRigh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Rectángulo"/>
          <p:cNvSpPr/>
          <p:nvPr/>
        </p:nvSpPr>
        <p:spPr>
          <a:xfrm>
            <a:off x="251520" y="116632"/>
            <a:ext cx="8784976" cy="15121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9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                ABP</a:t>
            </a:r>
            <a:endParaRPr lang="es-MX" sz="9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3203848" y="73397"/>
            <a:ext cx="44476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b="1" dirty="0" smtClean="0"/>
              <a:t>Estrategia de aprendizaje  basada en el; </a:t>
            </a:r>
            <a:endParaRPr lang="es-MX" sz="2000" b="1" dirty="0"/>
          </a:p>
        </p:txBody>
      </p:sp>
      <p:sp>
        <p:nvSpPr>
          <p:cNvPr id="6" name="5 CuadroTexto"/>
          <p:cNvSpPr txBox="1"/>
          <p:nvPr/>
        </p:nvSpPr>
        <p:spPr>
          <a:xfrm>
            <a:off x="395536" y="888918"/>
            <a:ext cx="45365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000" b="1" dirty="0" smtClean="0">
                <a:solidFill>
                  <a:srgbClr val="FFFF00"/>
                </a:solidFill>
                <a:latin typeface="Arial Rounded MT Bold" panose="020F0704030504030204" pitchFamily="34" charset="0"/>
              </a:rPr>
              <a:t>Aplicación     </a:t>
            </a:r>
            <a:endParaRPr lang="es-MX" sz="4000" b="1" dirty="0">
              <a:solidFill>
                <a:srgbClr val="FFFF0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323528" y="273452"/>
            <a:ext cx="115212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8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othic Std B" pitchFamily="34" charset="-128"/>
                <a:ea typeface="Adobe Gothic Std B" pitchFamily="34" charset="-128"/>
              </a:rPr>
              <a:t>b)</a:t>
            </a:r>
            <a:endParaRPr lang="es-MX" sz="8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obe Gothic Std B" pitchFamily="34" charset="-128"/>
              <a:ea typeface="Adobe Gothic Std B" pitchFamily="34" charset="-128"/>
            </a:endParaRPr>
          </a:p>
        </p:txBody>
      </p:sp>
      <p:sp>
        <p:nvSpPr>
          <p:cNvPr id="8" name="7 Recortar rectángulo de esquina sencilla"/>
          <p:cNvSpPr/>
          <p:nvPr/>
        </p:nvSpPr>
        <p:spPr>
          <a:xfrm>
            <a:off x="251520" y="1912516"/>
            <a:ext cx="4824536" cy="1065698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dobe Gothic Std B" pitchFamily="34" charset="-128"/>
              </a:rPr>
              <a:t>“</a:t>
            </a:r>
            <a:r>
              <a:rPr lang="es-MX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dobe Gothic Std B" pitchFamily="34" charset="-128"/>
              </a:rPr>
              <a:t>Establecimiento  del </a:t>
            </a:r>
            <a:r>
              <a:rPr lang="es-MX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dobe Gothic Std B" pitchFamily="34" charset="-128"/>
              </a:rPr>
              <a:t>ABP entre los </a:t>
            </a:r>
            <a:r>
              <a:rPr lang="es-MX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dobe Gothic Std B" pitchFamily="34" charset="-128"/>
              </a:rPr>
              <a:t>alumnos</a:t>
            </a:r>
            <a:r>
              <a:rPr lang="es-MX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dobe Gothic Std B" pitchFamily="34" charset="-128"/>
              </a:rPr>
              <a:t>”</a:t>
            </a:r>
            <a:endParaRPr lang="es-MX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ea typeface="Adobe Gothic Std B" pitchFamily="34" charset="-128"/>
            </a:endParaRPr>
          </a:p>
        </p:txBody>
      </p:sp>
      <p:sp>
        <p:nvSpPr>
          <p:cNvPr id="9" name="8 Recortar rectángulo de esquina sencilla"/>
          <p:cNvSpPr/>
          <p:nvPr/>
        </p:nvSpPr>
        <p:spPr>
          <a:xfrm>
            <a:off x="251520" y="3232709"/>
            <a:ext cx="5832648" cy="1065698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dobe Gothic Std B" pitchFamily="34" charset="-128"/>
              </a:rPr>
              <a:t>Realización de las actividades  dentro  del grupo .</a:t>
            </a:r>
            <a:endParaRPr lang="es-MX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ea typeface="Adobe Gothic Std B" pitchFamily="34" charset="-128"/>
            </a:endParaRPr>
          </a:p>
        </p:txBody>
      </p:sp>
      <p:sp>
        <p:nvSpPr>
          <p:cNvPr id="10" name="9 Recortar rectángulo de esquina sencilla"/>
          <p:cNvSpPr/>
          <p:nvPr/>
        </p:nvSpPr>
        <p:spPr>
          <a:xfrm>
            <a:off x="251520" y="4869160"/>
            <a:ext cx="6696744" cy="1065698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dobe Gothic Std B" pitchFamily="34" charset="-128"/>
              </a:rPr>
              <a:t>Plantearles  los problemas  y  la representación  de la tiendita.</a:t>
            </a:r>
            <a:endParaRPr lang="es-MX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ea typeface="Adobe Gothic Std B" pitchFamily="34" charset="-128"/>
            </a:endParaRPr>
          </a:p>
        </p:txBody>
      </p:sp>
      <p:sp>
        <p:nvSpPr>
          <p:cNvPr id="12" name="11 Botón de acción: Inicio">
            <a:hlinkClick r:id="" action="ppaction://hlinkshowjump?jump=firstslide" highlightClick="1"/>
          </p:cNvPr>
          <p:cNvSpPr/>
          <p:nvPr/>
        </p:nvSpPr>
        <p:spPr>
          <a:xfrm>
            <a:off x="7812360" y="2604371"/>
            <a:ext cx="1331640" cy="1256677"/>
          </a:xfrm>
          <a:prstGeom prst="actionButtonHome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4" name="13 Flecha abajo">
            <a:hlinkClick r:id="rId2" action="ppaction://hlinksldjump"/>
          </p:cNvPr>
          <p:cNvSpPr/>
          <p:nvPr/>
        </p:nvSpPr>
        <p:spPr>
          <a:xfrm>
            <a:off x="6894004" y="4509120"/>
            <a:ext cx="2249996" cy="2348880"/>
          </a:xfrm>
          <a:prstGeom prst="downArrow">
            <a:avLst/>
          </a:prstGeom>
          <a:solidFill>
            <a:srgbClr val="FF0000"/>
          </a:solidFill>
          <a:ln w="762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5" name="14 CuadroTexto"/>
          <p:cNvSpPr txBox="1"/>
          <p:nvPr/>
        </p:nvSpPr>
        <p:spPr>
          <a:xfrm>
            <a:off x="7442938" y="5021840"/>
            <a:ext cx="115212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othic Std B" pitchFamily="34" charset="-128"/>
                <a:ea typeface="Adobe Gothic Std B" pitchFamily="34" charset="-128"/>
              </a:rPr>
              <a:t>c</a:t>
            </a:r>
            <a:r>
              <a:rPr lang="es-MX" sz="8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othic Std B" pitchFamily="34" charset="-128"/>
                <a:ea typeface="Adobe Gothic Std B" pitchFamily="34" charset="-128"/>
              </a:rPr>
              <a:t>)</a:t>
            </a:r>
            <a:endParaRPr lang="es-MX" sz="8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obe Gothic Std B" pitchFamily="34" charset="-128"/>
              <a:ea typeface="Adobe Gothic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41777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Recortar rectángulo de esquina sencilla"/>
          <p:cNvSpPr/>
          <p:nvPr/>
        </p:nvSpPr>
        <p:spPr>
          <a:xfrm>
            <a:off x="270440" y="2255540"/>
            <a:ext cx="4824536" cy="1065698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dobe Gothic Std B" pitchFamily="34" charset="-128"/>
              </a:rPr>
              <a:t>“</a:t>
            </a:r>
            <a:r>
              <a:rPr lang="es-MX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dobe Gothic Std B" pitchFamily="34" charset="-128"/>
              </a:rPr>
              <a:t>P</a:t>
            </a:r>
            <a:r>
              <a:rPr lang="es-MX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dobe Gothic Std B" pitchFamily="34" charset="-128"/>
              </a:rPr>
              <a:t>roceso  de  resolución  de problemas</a:t>
            </a:r>
            <a:r>
              <a:rPr lang="es-MX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dobe Gothic Std B" pitchFamily="34" charset="-128"/>
              </a:rPr>
              <a:t>”</a:t>
            </a:r>
            <a:endParaRPr lang="es-MX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ea typeface="Adobe Gothic Std B" pitchFamily="34" charset="-128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251520" y="116632"/>
            <a:ext cx="8784976" cy="15121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9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                ABP</a:t>
            </a:r>
            <a:endParaRPr lang="es-MX" sz="9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395536" y="888918"/>
            <a:ext cx="45365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000" b="1" dirty="0" smtClean="0">
                <a:solidFill>
                  <a:srgbClr val="FFFF00"/>
                </a:solidFill>
                <a:latin typeface="Arial Rounded MT Bold" panose="020F0704030504030204" pitchFamily="34" charset="0"/>
              </a:rPr>
              <a:t>Aplicación     </a:t>
            </a:r>
            <a:endParaRPr lang="es-MX" sz="4000" b="1" dirty="0">
              <a:solidFill>
                <a:srgbClr val="FFFF0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3203848" y="73397"/>
            <a:ext cx="44476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b="1" dirty="0" smtClean="0"/>
              <a:t>Estrategia de aprendizaje  basada en el; </a:t>
            </a:r>
            <a:endParaRPr lang="es-MX" sz="2000" b="1" dirty="0"/>
          </a:p>
        </p:txBody>
      </p:sp>
      <p:sp>
        <p:nvSpPr>
          <p:cNvPr id="8" name="7 CuadroTexto"/>
          <p:cNvSpPr txBox="1"/>
          <p:nvPr/>
        </p:nvSpPr>
        <p:spPr>
          <a:xfrm>
            <a:off x="323528" y="273452"/>
            <a:ext cx="115212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othic Std B" pitchFamily="34" charset="-128"/>
                <a:ea typeface="Adobe Gothic Std B" pitchFamily="34" charset="-128"/>
              </a:rPr>
              <a:t>c</a:t>
            </a:r>
            <a:r>
              <a:rPr lang="es-MX" sz="8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othic Std B" pitchFamily="34" charset="-128"/>
                <a:ea typeface="Adobe Gothic Std B" pitchFamily="34" charset="-128"/>
              </a:rPr>
              <a:t>)</a:t>
            </a:r>
            <a:endParaRPr lang="es-MX" sz="8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obe Gothic Std B" pitchFamily="34" charset="-128"/>
              <a:ea typeface="Adobe Gothic Std B" pitchFamily="34" charset="-128"/>
            </a:endParaRPr>
          </a:p>
        </p:txBody>
      </p:sp>
      <p:sp>
        <p:nvSpPr>
          <p:cNvPr id="10" name="9 Recortar rectángulo de esquina sencilla">
            <a:hlinkClick r:id="rId2" action="ppaction://hlinksldjump"/>
          </p:cNvPr>
          <p:cNvSpPr/>
          <p:nvPr/>
        </p:nvSpPr>
        <p:spPr>
          <a:xfrm>
            <a:off x="287952" y="3717032"/>
            <a:ext cx="6323024" cy="1065698"/>
          </a:xfrm>
          <a:prstGeom prst="snip1Rect">
            <a:avLst/>
          </a:prstGeom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dobe Gothic Std B" pitchFamily="34" charset="-128"/>
              </a:rPr>
              <a:t>Tiene varias faces</a:t>
            </a:r>
            <a:r>
              <a:rPr lang="es-MX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dobe Gothic Std B" pitchFamily="34" charset="-128"/>
              </a:rPr>
              <a:t> </a:t>
            </a:r>
            <a:endParaRPr lang="es-MX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ea typeface="Adobe Gothic Std B" pitchFamily="34" charset="-128"/>
            </a:endParaRPr>
          </a:p>
        </p:txBody>
      </p:sp>
      <p:sp>
        <p:nvSpPr>
          <p:cNvPr id="11" name="10 Recortar rectángulo de esquina sencilla"/>
          <p:cNvSpPr/>
          <p:nvPr/>
        </p:nvSpPr>
        <p:spPr>
          <a:xfrm>
            <a:off x="323528" y="5041969"/>
            <a:ext cx="7488832" cy="1065698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dobe Gothic Std B" pitchFamily="34" charset="-128"/>
              </a:rPr>
              <a:t>El profesor funge  como guía, supervisor  y orientador de trabajo</a:t>
            </a:r>
            <a:r>
              <a:rPr lang="es-MX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dobe Gothic Std B" pitchFamily="34" charset="-128"/>
              </a:rPr>
              <a:t> </a:t>
            </a:r>
            <a:endParaRPr lang="es-MX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ea typeface="Adobe Gothic Std B" pitchFamily="34" charset="-128"/>
            </a:endParaRPr>
          </a:p>
        </p:txBody>
      </p:sp>
      <p:sp>
        <p:nvSpPr>
          <p:cNvPr id="13" name="12 Flecha izquierda, derecha y arriba"/>
          <p:cNvSpPr/>
          <p:nvPr/>
        </p:nvSpPr>
        <p:spPr>
          <a:xfrm rot="16200000">
            <a:off x="6749988" y="2259124"/>
            <a:ext cx="2736304" cy="2051720"/>
          </a:xfrm>
          <a:prstGeom prst="leftRigh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4" name="13 Botón de acción: Inicio">
            <a:hlinkClick r:id="" action="ppaction://hlinkshowjump?jump=firstslide" highlightClick="1"/>
          </p:cNvPr>
          <p:cNvSpPr/>
          <p:nvPr/>
        </p:nvSpPr>
        <p:spPr>
          <a:xfrm>
            <a:off x="7812360" y="2604371"/>
            <a:ext cx="1331640" cy="1256677"/>
          </a:xfrm>
          <a:prstGeom prst="actionButtonHome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83182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ortar rectángulo de esquina sencilla">
            <a:hlinkClick r:id="rId2" action="ppaction://hlinksldjump"/>
          </p:cNvPr>
          <p:cNvSpPr/>
          <p:nvPr/>
        </p:nvSpPr>
        <p:spPr>
          <a:xfrm>
            <a:off x="1475656" y="188640"/>
            <a:ext cx="6323024" cy="1065698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dobe Gothic Std B" pitchFamily="34" charset="-128"/>
              </a:rPr>
              <a:t>Tiene varias faces</a:t>
            </a:r>
            <a:r>
              <a:rPr lang="es-MX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dobe Gothic Std B" pitchFamily="34" charset="-128"/>
              </a:rPr>
              <a:t> </a:t>
            </a:r>
            <a:endParaRPr lang="es-MX" sz="4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ea typeface="Adobe Gothic Std B" pitchFamily="34" charset="-128"/>
            </a:endParaRPr>
          </a:p>
        </p:txBody>
      </p:sp>
      <p:sp>
        <p:nvSpPr>
          <p:cNvPr id="5" name="4 Flecha derecha"/>
          <p:cNvSpPr/>
          <p:nvPr/>
        </p:nvSpPr>
        <p:spPr>
          <a:xfrm>
            <a:off x="179512" y="1526952"/>
            <a:ext cx="2160240" cy="161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Definición  del problema </a:t>
            </a:r>
            <a:endParaRPr lang="es-MX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5 Flecha derecha"/>
          <p:cNvSpPr/>
          <p:nvPr/>
        </p:nvSpPr>
        <p:spPr>
          <a:xfrm>
            <a:off x="2699792" y="1501180"/>
            <a:ext cx="2160240" cy="161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Análisis  de las posibles explicaciones </a:t>
            </a:r>
            <a:endParaRPr lang="es-MX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6 Flecha derecha"/>
          <p:cNvSpPr/>
          <p:nvPr/>
        </p:nvSpPr>
        <p:spPr>
          <a:xfrm rot="1695026">
            <a:off x="5461934" y="1995456"/>
            <a:ext cx="2160240" cy="161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Planteamiento de los objetivos</a:t>
            </a:r>
            <a:endParaRPr lang="es-MX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8 Flecha abajo"/>
          <p:cNvSpPr/>
          <p:nvPr/>
        </p:nvSpPr>
        <p:spPr>
          <a:xfrm>
            <a:off x="6156176" y="3861049"/>
            <a:ext cx="2808312" cy="23042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Actividades de búsqueda  en diferentes fuentes</a:t>
            </a:r>
          </a:p>
        </p:txBody>
      </p:sp>
      <p:sp>
        <p:nvSpPr>
          <p:cNvPr id="10" name="9 Flecha izquierda"/>
          <p:cNvSpPr/>
          <p:nvPr/>
        </p:nvSpPr>
        <p:spPr>
          <a:xfrm>
            <a:off x="3233012" y="4581128"/>
            <a:ext cx="2808312" cy="201622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Planteamiento de la  estrategia de resolución </a:t>
            </a:r>
          </a:p>
        </p:txBody>
      </p:sp>
      <p:sp>
        <p:nvSpPr>
          <p:cNvPr id="11" name="10 Flecha izquierda"/>
          <p:cNvSpPr/>
          <p:nvPr/>
        </p:nvSpPr>
        <p:spPr>
          <a:xfrm>
            <a:off x="179512" y="4590256"/>
            <a:ext cx="2808312" cy="201622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Comunicación de resultados  al grupo – clase  </a:t>
            </a:r>
          </a:p>
        </p:txBody>
      </p:sp>
      <p:sp>
        <p:nvSpPr>
          <p:cNvPr id="12" name="11 CuadroTexto"/>
          <p:cNvSpPr txBox="1"/>
          <p:nvPr/>
        </p:nvSpPr>
        <p:spPr>
          <a:xfrm>
            <a:off x="264499" y="2785572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endParaRPr lang="es-MX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3511011" y="2785572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</a:p>
        </p:txBody>
      </p:sp>
      <p:sp>
        <p:nvSpPr>
          <p:cNvPr id="15" name="14 CuadroTexto"/>
          <p:cNvSpPr txBox="1"/>
          <p:nvPr/>
        </p:nvSpPr>
        <p:spPr>
          <a:xfrm>
            <a:off x="1305577" y="4590255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</a:t>
            </a:r>
          </a:p>
        </p:txBody>
      </p:sp>
      <p:sp>
        <p:nvSpPr>
          <p:cNvPr id="16" name="15 CuadroTexto"/>
          <p:cNvSpPr txBox="1"/>
          <p:nvPr/>
        </p:nvSpPr>
        <p:spPr>
          <a:xfrm>
            <a:off x="4467089" y="4590256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</a:p>
        </p:txBody>
      </p:sp>
      <p:sp>
        <p:nvSpPr>
          <p:cNvPr id="17" name="16 CuadroTexto"/>
          <p:cNvSpPr txBox="1"/>
          <p:nvPr/>
        </p:nvSpPr>
        <p:spPr>
          <a:xfrm>
            <a:off x="6371975" y="4359423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</a:p>
        </p:txBody>
      </p:sp>
      <p:sp>
        <p:nvSpPr>
          <p:cNvPr id="18" name="17 CuadroTexto"/>
          <p:cNvSpPr txBox="1"/>
          <p:nvPr/>
        </p:nvSpPr>
        <p:spPr>
          <a:xfrm>
            <a:off x="5816018" y="3081944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</a:p>
        </p:txBody>
      </p:sp>
      <p:sp>
        <p:nvSpPr>
          <p:cNvPr id="19" name="18 Botón de acción: Comienzo">
            <a:hlinkClick r:id="rId3" action="ppaction://hlinksldjump" highlightClick="1"/>
          </p:cNvPr>
          <p:cNvSpPr/>
          <p:nvPr/>
        </p:nvSpPr>
        <p:spPr>
          <a:xfrm>
            <a:off x="6371975" y="5851252"/>
            <a:ext cx="1944216" cy="1008112"/>
          </a:xfrm>
          <a:prstGeom prst="actionButtonBeginning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othic Std B" pitchFamily="34" charset="-128"/>
                <a:ea typeface="Adobe Gothic Std B" pitchFamily="34" charset="-128"/>
              </a:rPr>
              <a:t>Regresar</a:t>
            </a:r>
            <a:r>
              <a:rPr lang="es-MX" dirty="0" smtClean="0"/>
              <a:t> 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948014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ortar rectángulo de esquina sencilla"/>
          <p:cNvSpPr/>
          <p:nvPr/>
        </p:nvSpPr>
        <p:spPr>
          <a:xfrm>
            <a:off x="467544" y="188640"/>
            <a:ext cx="8424936" cy="1368152"/>
          </a:xfrm>
          <a:prstGeom prst="snip1Rect">
            <a:avLst/>
          </a:prstGeom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200" dirty="0" smtClean="0">
                <a:solidFill>
                  <a:srgbClr val="002060"/>
                </a:solidFill>
                <a:latin typeface="Arial Rounded MT Bold" panose="020F0704030504030204" pitchFamily="34" charset="0"/>
              </a:rPr>
              <a:t>Ideas de hechos reales con importancia clave para su formación</a:t>
            </a:r>
            <a:endParaRPr lang="es-MX" sz="3200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5" name="4 Proceso alternativo"/>
          <p:cNvSpPr/>
          <p:nvPr/>
        </p:nvSpPr>
        <p:spPr>
          <a:xfrm>
            <a:off x="467544" y="1844824"/>
            <a:ext cx="5328592" cy="720080"/>
          </a:xfrm>
          <a:prstGeom prst="flowChartAlternateProcess">
            <a:avLst/>
          </a:prstGeom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800" b="1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Problema de la tienda </a:t>
            </a:r>
            <a:endParaRPr lang="es-MX" sz="2800" b="1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6" name="5 Proceso alternativo"/>
          <p:cNvSpPr/>
          <p:nvPr/>
        </p:nvSpPr>
        <p:spPr>
          <a:xfrm>
            <a:off x="2843808" y="3529817"/>
            <a:ext cx="6300192" cy="720080"/>
          </a:xfrm>
          <a:prstGeom prst="flowChartAlternateProcess">
            <a:avLst/>
          </a:prstGeom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800" b="1" dirty="0" smtClean="0">
                <a:solidFill>
                  <a:srgbClr val="FFFF00"/>
                </a:solidFill>
                <a:latin typeface="Arial Rounded MT Bold" panose="020F0704030504030204" pitchFamily="34" charset="0"/>
              </a:rPr>
              <a:t>Manipulación con ejemplos reales  </a:t>
            </a:r>
            <a:endParaRPr lang="es-MX" sz="2800" b="1" dirty="0">
              <a:solidFill>
                <a:srgbClr val="FFFF0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7" name="6 Proceso alternativo"/>
          <p:cNvSpPr/>
          <p:nvPr/>
        </p:nvSpPr>
        <p:spPr>
          <a:xfrm>
            <a:off x="1619672" y="5661248"/>
            <a:ext cx="5328592" cy="720080"/>
          </a:xfrm>
          <a:prstGeom prst="flowChartAlternateProcess">
            <a:avLst/>
          </a:prstGeom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800" b="1" dirty="0" smtClean="0">
                <a:solidFill>
                  <a:srgbClr val="C00000"/>
                </a:solidFill>
                <a:latin typeface="Arial Rounded MT Bold" panose="020F0704030504030204" pitchFamily="34" charset="0"/>
              </a:rPr>
              <a:t>Orientación  metodológica </a:t>
            </a:r>
            <a:endParaRPr lang="es-MX" sz="2800" b="1" dirty="0">
              <a:solidFill>
                <a:srgbClr val="C0000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8" name="7 Botón de acción: Comienzo">
            <a:hlinkClick r:id="rId2" action="ppaction://hlinksldjump" highlightClick="1"/>
          </p:cNvPr>
          <p:cNvSpPr/>
          <p:nvPr/>
        </p:nvSpPr>
        <p:spPr>
          <a:xfrm>
            <a:off x="7092280" y="5661248"/>
            <a:ext cx="1944216" cy="1008112"/>
          </a:xfrm>
          <a:prstGeom prst="actionButtonBeginning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othic Std B" pitchFamily="34" charset="-128"/>
                <a:ea typeface="Adobe Gothic Std B" pitchFamily="34" charset="-128"/>
              </a:rPr>
              <a:t>Regresar</a:t>
            </a:r>
            <a:r>
              <a:rPr lang="es-MX" dirty="0" smtClean="0"/>
              <a:t> </a:t>
            </a:r>
            <a:endParaRPr lang="es-MX" dirty="0"/>
          </a:p>
        </p:txBody>
      </p:sp>
      <p:pic>
        <p:nvPicPr>
          <p:cNvPr id="9" name="Picture 2" descr="G:\7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854260"/>
            <a:ext cx="2592288" cy="26629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7571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381</TotalTime>
  <Words>384</Words>
  <Application>Microsoft Office PowerPoint</Application>
  <PresentationFormat>Presentación en pantalla (4:3)</PresentationFormat>
  <Paragraphs>75</Paragraphs>
  <Slides>11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juan</dc:creator>
  <cp:lastModifiedBy>pc</cp:lastModifiedBy>
  <cp:revision>18</cp:revision>
  <dcterms:created xsi:type="dcterms:W3CDTF">2015-05-22T00:03:20Z</dcterms:created>
  <dcterms:modified xsi:type="dcterms:W3CDTF">2015-06-18T04:02:20Z</dcterms:modified>
</cp:coreProperties>
</file>